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9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9" r:id="rId13"/>
    <p:sldId id="268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ger.com/post-edit.g?blogID=7544264112423265482&amp;postID=382544099001833774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ger.com/post-edit.g?blogID=7544264112423265482&amp;postID=382544099001833774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ger.com/post-edit.g?blogID=7544264112423265482&amp;postID=382544099001833774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ger.com/post-edit.g?blogID=7544264112423265482&amp;postID=3825440990018337748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ger.com/post-edit.g?blogID=7544264112423265482&amp;postID=3825440990018337748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ger.com/post-edit.g?blogID=7544264112423265482&amp;postID=382544099001833774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8AA1BB-745E-6D44-834B-0C5BD005D6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t-BR"/>
              <a:t>Terceiro martírio </a:t>
            </a:r>
            <a:br>
              <a:rPr lang="pt-BR"/>
            </a:br>
            <a:r>
              <a:rPr lang="pt-BR"/>
              <a:t>Tiago</a:t>
            </a:r>
          </a:p>
        </p:txBody>
      </p:sp>
    </p:spTree>
    <p:extLst>
      <p:ext uri="{BB962C8B-B14F-4D97-AF65-F5344CB8AC3E}">
        <p14:creationId xmlns:p14="http://schemas.microsoft.com/office/powerpoint/2010/main" xmlns="" val="3334941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1746F1F-BD8F-9C4C-A599-3766983C9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Tiago, irmão de Jesus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0CD3DF3-8606-6647-ABFF-DEF94A1EC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199727"/>
          </a:xfrm>
        </p:spPr>
        <p:txBody>
          <a:bodyPr/>
          <a:lstStyle/>
          <a:p>
            <a:r>
              <a:rPr lang="pt-BR"/>
              <a:t>Tiago Menor</a:t>
            </a:r>
          </a:p>
          <a:p>
            <a:r>
              <a:rPr lang="pt-BR"/>
              <a:t>Tiago, de Jerusalém </a:t>
            </a:r>
          </a:p>
          <a:p>
            <a:r>
              <a:rPr lang="pt-BR"/>
              <a:t>Tiago, o Justo</a:t>
            </a:r>
          </a:p>
          <a:p>
            <a:r>
              <a:rPr lang="pt-BR"/>
              <a:t>Tiago, filho de Alfeu </a:t>
            </a: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xmlns="" id="{2AC07770-D427-0044-98C7-DDC505083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617" y="2204007"/>
            <a:ext cx="2587218" cy="362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211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091811D-91F6-6A48-88F5-906A16D4D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3586" y="2015732"/>
            <a:ext cx="9603275" cy="3450613"/>
          </a:xfrm>
        </p:spPr>
        <p:txBody>
          <a:bodyPr/>
          <a:lstStyle/>
          <a:p>
            <a:r>
              <a:rPr lang="pt-BR" sz="1800" b="1">
                <a:solidFill>
                  <a:srgbClr val="111111"/>
                </a:solidFill>
                <a:effectLst/>
                <a:latin typeface="Roboto Slab"/>
                <a:ea typeface="Times New Roman" panose="02020603050405020304" pitchFamily="18" charset="0"/>
                <a:cs typeface="Times New Roman" panose="02020603050405020304" pitchFamily="18" charset="0"/>
              </a:rPr>
              <a:t>Sagrado desde sempre</a:t>
            </a:r>
            <a:endParaRPr lang="pt-BR" sz="1800" b="1">
              <a:solidFill>
                <a:srgbClr val="1F3763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800">
                <a:solidFill>
                  <a:srgbClr val="111111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O relato do Santo Hegésipo sobre São Tiago Menor no 5º livro da obra perdida de “Comentários” o ajudará a entender melhor sua ligação com Jesus: Este era sagrado desde o útero de sua mãe. Ele não bebia vinho ou bebida alcoólica, não comia carne e nunca se barbeava ou se ungia com cremes ou se banhava. Ele apenas teve o privilégio de entrar no Santos dos Santos, pois ele de fato não vestia roupas de algodão, apenas de linho, e entrou sozinho no templo e orou tanto por seu povo que seus joelhos têm a fama de terem adquirido a aspereza dos de um camelo.</a:t>
            </a:r>
            <a:endParaRPr lang="pt-BR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905EA20E-7B96-9A4A-860E-79C015A5B291}"/>
              </a:ext>
            </a:extLst>
          </p:cNvPr>
          <p:cNvSpPr txBox="1"/>
          <p:nvPr/>
        </p:nvSpPr>
        <p:spPr>
          <a:xfrm>
            <a:off x="5189697" y="252224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BC67C818-9034-6E47-8734-410D4E5035FC}"/>
              </a:ext>
            </a:extLst>
          </p:cNvPr>
          <p:cNvSpPr txBox="1"/>
          <p:nvPr/>
        </p:nvSpPr>
        <p:spPr>
          <a:xfrm>
            <a:off x="5189697" y="252224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91001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4">
            <a:extLst>
              <a:ext uri="{FF2B5EF4-FFF2-40B4-BE49-F238E27FC236}">
                <a16:creationId xmlns:a16="http://schemas.microsoft.com/office/drawing/2014/main" xmlns="" id="{2BED7179-FFC4-5C4F-B509-C628CCE6F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497" y="1998132"/>
            <a:ext cx="6369493" cy="3449638"/>
          </a:xfrm>
        </p:spPr>
      </p:pic>
      <p:pic>
        <p:nvPicPr>
          <p:cNvPr id="5" name="Imagem 5">
            <a:extLst>
              <a:ext uri="{FF2B5EF4-FFF2-40B4-BE49-F238E27FC236}">
                <a16:creationId xmlns:a16="http://schemas.microsoft.com/office/drawing/2014/main" xmlns="" id="{7E215090-BCB4-EB45-A05C-7F71C8741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990" y="1998132"/>
            <a:ext cx="4012389" cy="313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8725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C02767-5BDC-E449-B91E-9C268A3B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/>
          <a:lstStyle/>
          <a:p>
            <a:r>
              <a:rPr lang="pt-BR"/>
              <a:t>TIAGO, LIDER DA COMUNIDADE DE JERUSALÉM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ED845E3-BB23-4E48-87C1-8E6C6710E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/>
          <a:lstStyle/>
          <a:p>
            <a:pPr marL="0" indent="0">
              <a:buNone/>
            </a:pPr>
            <a:r>
              <a:rPr lang="pt-BR"/>
              <a:t>Atos 1, 12-14</a:t>
            </a:r>
          </a:p>
          <a:p>
            <a:pPr marL="0" indent="0">
              <a:buNone/>
            </a:pPr>
            <a:r>
              <a:rPr lang="pt-BR"/>
              <a:t>Atos 12,17</a:t>
            </a:r>
          </a:p>
          <a:p>
            <a:pPr marL="0" indent="0">
              <a:buNone/>
            </a:pPr>
            <a:r>
              <a:rPr lang="pt-BR"/>
              <a:t>Atos 15,13</a:t>
            </a:r>
          </a:p>
          <a:p>
            <a:pPr marL="0" indent="0">
              <a:buNone/>
            </a:pPr>
            <a:r>
              <a:rPr lang="pt-BR"/>
              <a:t>Gl 1,19</a:t>
            </a:r>
          </a:p>
          <a:p>
            <a:pPr marL="0" indent="0">
              <a:buNone/>
            </a:pPr>
            <a:r>
              <a:rPr lang="pt-BR"/>
              <a:t>Gl 2,9. 12   </a:t>
            </a:r>
          </a:p>
        </p:txBody>
      </p:sp>
      <p:pic>
        <p:nvPicPr>
          <p:cNvPr id="6" name="Imagem 6">
            <a:extLst>
              <a:ext uri="{FF2B5EF4-FFF2-40B4-BE49-F238E27FC236}">
                <a16:creationId xmlns:a16="http://schemas.microsoft.com/office/drawing/2014/main" xmlns="" id="{CFAD9B69-2926-0946-855E-4F2767871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358" y="2159633"/>
            <a:ext cx="3013136" cy="352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6485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EB07FDF-992B-CF45-AC3C-6403B5447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Conhecido por sua piedade entre cristãos e entre os judeus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B52729E-EE53-0F48-9D55-2B1A9F4A6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5621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dirty="0"/>
              <a:t>Atos 15, 13-21</a:t>
            </a:r>
          </a:p>
          <a:p>
            <a:pPr marL="0" indent="0">
              <a:buNone/>
            </a:pPr>
            <a:r>
              <a:rPr lang="pt-BR" sz="2400" dirty="0"/>
              <a:t>Impor aos pagãos convertidos a circuncisão e a lei seria “por obstáculos “ à sua conversão </a:t>
            </a:r>
          </a:p>
          <a:p>
            <a:pPr marL="0" indent="0">
              <a:buNone/>
            </a:pPr>
            <a:r>
              <a:rPr lang="pt-BR" sz="2400" dirty="0"/>
              <a:t>(</a:t>
            </a:r>
            <a:r>
              <a:rPr lang="pt-BR" sz="2400" dirty="0" err="1"/>
              <a:t>cf</a:t>
            </a:r>
            <a:r>
              <a:rPr lang="pt-BR" sz="2400" dirty="0"/>
              <a:t> Is 56, 1-8)</a:t>
            </a:r>
          </a:p>
          <a:p>
            <a:pPr marL="457200" lvl="1" indent="0">
              <a:buNone/>
            </a:pPr>
            <a:r>
              <a:rPr lang="pt-BR" sz="2000" dirty="0"/>
              <a:t>Contudo,  Tiago acrescenta uma cláusula restritiva, um trio ou </a:t>
            </a:r>
            <a:r>
              <a:rPr lang="pt-BR" sz="2000" dirty="0" smtClean="0"/>
              <a:t>quarteto </a:t>
            </a:r>
            <a:r>
              <a:rPr lang="pt-BR" sz="2000" dirty="0"/>
              <a:t>de observâncias de pureza. </a:t>
            </a:r>
            <a:r>
              <a:rPr lang="pt-BR" sz="2000" dirty="0" smtClean="0"/>
              <a:t> A </a:t>
            </a:r>
            <a:r>
              <a:rPr lang="pt-BR" sz="2000" dirty="0"/>
              <a:t>intenção dessas exigências parece ser assegurar a convivência pacífica de pagãos e judeus em comunidades cristãs mistas; pois os judeus cristãos continuam ouvindo aos sábados e cumprindo diariamente a lei de Moisés </a:t>
            </a:r>
          </a:p>
        </p:txBody>
      </p:sp>
    </p:spTree>
    <p:extLst>
      <p:ext uri="{BB962C8B-B14F-4D97-AF65-F5344CB8AC3E}">
        <p14:creationId xmlns:p14="http://schemas.microsoft.com/office/powerpoint/2010/main" xmlns="" val="3440563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3AE9928-BB90-C147-87AA-44BFB0EC8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Martírio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C94DAD03-5799-264F-87B4-A284A356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7364"/>
            <a:ext cx="9603275" cy="3608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b="1" i="0" dirty="0">
                <a:effectLst/>
                <a:latin typeface=";font-size:12;"/>
              </a:rPr>
              <a:t>O Texto abaixo faz parte do livro História Eclesiástica, escrita entre os séculos IV e V. O autor, Eusébio de </a:t>
            </a:r>
            <a:r>
              <a:rPr lang="pt-BR" sz="1800" b="1" i="0" dirty="0" err="1">
                <a:effectLst/>
                <a:latin typeface=";font-size:12;"/>
              </a:rPr>
              <a:t>Cesareia</a:t>
            </a:r>
            <a:r>
              <a:rPr lang="pt-BR" sz="1800" b="1" i="0" dirty="0">
                <a:effectLst/>
                <a:latin typeface=";font-size:12;"/>
              </a:rPr>
              <a:t> (265 – 339), é considerado o primeiro historiador da Igreja.</a:t>
            </a:r>
            <a:endParaRPr lang="pt-BR" sz="1800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1800" b="1" i="0" dirty="0">
                <a:effectLst/>
                <a:latin typeface=";font-size:12;"/>
              </a:rPr>
              <a:t>DOCUMENTO</a:t>
            </a:r>
            <a:endParaRPr lang="pt-BR" sz="1800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1800" b="1" i="0" dirty="0">
                <a:effectLst/>
                <a:latin typeface=";font-size:12;"/>
              </a:rPr>
              <a:t>História </a:t>
            </a:r>
            <a:r>
              <a:rPr lang="pt-BR" sz="1800" b="1" i="0" dirty="0" smtClean="0">
                <a:effectLst/>
                <a:latin typeface=";font-size:12;"/>
              </a:rPr>
              <a:t>Eclesiástica</a:t>
            </a:r>
            <a:r>
              <a:rPr lang="pt-BR" sz="1800" b="1" i="0" dirty="0">
                <a:effectLst/>
                <a:latin typeface=";font-size:12;"/>
              </a:rPr>
              <a:t>, Livro II, capítulo III</a:t>
            </a:r>
            <a:endParaRPr lang="pt-BR" sz="1800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1800" b="1" i="0" dirty="0">
                <a:effectLst/>
                <a:latin typeface=";font-size:12;"/>
              </a:rPr>
              <a:t>XXIII</a:t>
            </a:r>
            <a:endParaRPr lang="pt-BR" sz="1800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1800" b="1" i="0" dirty="0">
                <a:effectLst/>
                <a:latin typeface=";font-size:12;"/>
              </a:rPr>
              <a:t>[De como Tiago, chamado irmão do Senhor, sofreu o martírio]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393478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xmlns="" id="{D1416B42-1EED-CB4B-9743-E0321BFA9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45061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b="0" i="0">
                <a:solidFill>
                  <a:srgbClr val="000000"/>
                </a:solidFill>
                <a:effectLst/>
                <a:latin typeface=";"/>
              </a:rPr>
              <a:t>Ao apelar Paulo ao César e ser enviado por Festo à cidade de Roma</a:t>
            </a:r>
            <a:r>
              <a:rPr lang="pt-BR" b="0" i="0" u="none" strike="noStrike" baseline="30000">
                <a:solidFill>
                  <a:srgbClr val="2288BB"/>
                </a:solidFill>
                <a:effectLst/>
                <a:latin typeface="Times New Roman" panose="02020603050405020304" pitchFamily="18" charset="0"/>
                <a:hlinkClick r:id="rId2"/>
              </a:rPr>
              <a:t>[1]</a:t>
            </a:r>
            <a:r>
              <a:rPr lang="pt-BR" b="0" i="0">
                <a:solidFill>
                  <a:srgbClr val="000000"/>
                </a:solidFill>
                <a:effectLst/>
                <a:latin typeface=";"/>
              </a:rPr>
              <a:t>, os judeus, frustrada a esperança que os induziu a conspirar contra ele</a:t>
            </a:r>
            <a:r>
              <a:rPr lang="pt-BR" b="0" i="0" u="none" strike="noStrike" baseline="30000">
                <a:solidFill>
                  <a:srgbClr val="2288BB"/>
                </a:solidFill>
                <a:effectLst/>
                <a:latin typeface="Times New Roman" panose="02020603050405020304" pitchFamily="18" charset="0"/>
                <a:hlinkClick r:id="rId2"/>
              </a:rPr>
              <a:t>[2]</a:t>
            </a:r>
            <a:r>
              <a:rPr lang="pt-BR" b="0" i="0">
                <a:solidFill>
                  <a:srgbClr val="000000"/>
                </a:solidFill>
                <a:effectLst/>
                <a:latin typeface=";"/>
              </a:rPr>
              <a:t>, voltaram-se contra Tiago, o irmão do Senhor, a quem os apóstolos tinham confiado o trono episcopal de Jerusalém. O que segue é o que ousaram fazer também contra ele.</a:t>
            </a:r>
          </a:p>
          <a:p>
            <a:pPr marL="0" indent="0">
              <a:buNone/>
            </a:pPr>
            <a:r>
              <a:rPr lang="pt-BR" b="1" i="0">
                <a:solidFill>
                  <a:srgbClr val="000000"/>
                </a:solidFill>
                <a:effectLst/>
                <a:latin typeface=";"/>
              </a:rPr>
              <a:t>2. </a:t>
            </a:r>
            <a:r>
              <a:rPr lang="pt-BR" b="0" i="0">
                <a:solidFill>
                  <a:srgbClr val="000000"/>
                </a:solidFill>
                <a:effectLst/>
                <a:latin typeface=";"/>
              </a:rPr>
              <a:t>Trouxeram-no, e diante de todo o povo pediram-lhe que renegasse a fé de Cristo. Mas quando ele, contra a vontade de todos, com voz livre e falando mais abertamente do que esperavam, diante de toda a multidão pôs-se a confessar que nosso Salvador e Senhor Jesus era filho de Deus, já não foram capazes de suportar mais o testemunho deste homem, justamente porque era considerado o mais justo de todos pelo grau de sabedoria e piedade a que havia chegado em sua vida, e mataram-no, aproveitando oportunamente a falta de governo, pois tendo Festo morrido na Judéia neste tempo, a administração do país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59116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A9E79285-6067-5343-87AD-0D54D3A3A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sz="1800" b="1" i="0">
                <a:solidFill>
                  <a:srgbClr val="000000"/>
                </a:solidFill>
                <a:effectLst/>
                <a:latin typeface=";"/>
              </a:rPr>
              <a:t>. </a:t>
            </a:r>
            <a:r>
              <a:rPr lang="pt-BR" sz="1800" b="0" i="0">
                <a:solidFill>
                  <a:srgbClr val="000000"/>
                </a:solidFill>
                <a:effectLst/>
                <a:latin typeface=";"/>
              </a:rPr>
              <a:t>O modo como ocorreu a morte de Tiago já foi esclarecido pelas palavras citadas de Clemente</a:t>
            </a:r>
            <a:r>
              <a:rPr lang="pt-BR" sz="1800" b="0" i="0" u="none" strike="noStrike" baseline="30000">
                <a:solidFill>
                  <a:srgbClr val="2288BB"/>
                </a:solidFill>
                <a:effectLst/>
                <a:latin typeface="Times New Roman" panose="02020603050405020304" pitchFamily="18" charset="0"/>
                <a:hlinkClick r:id="rId2"/>
              </a:rPr>
              <a:t>[4]</a:t>
            </a:r>
            <a:r>
              <a:rPr lang="pt-BR" sz="1800" b="0" i="0">
                <a:solidFill>
                  <a:srgbClr val="000000"/>
                </a:solidFill>
                <a:effectLst/>
                <a:latin typeface=";"/>
              </a:rPr>
              <a:t>, que conta como o lançaram do pináculo do templo </a:t>
            </a:r>
            <a:r>
              <a:rPr lang="pt-BR" sz="1800" b="0" i="0" spc="-10">
                <a:solidFill>
                  <a:srgbClr val="000000"/>
                </a:solidFill>
                <a:effectLst/>
                <a:latin typeface=";"/>
              </a:rPr>
              <a:t>e espancaram-no até matá-lo. Mas quem conta com maior exatidão o que a </a:t>
            </a:r>
            <a:r>
              <a:rPr lang="pt-BR" sz="1800" b="0" i="0">
                <a:solidFill>
                  <a:srgbClr val="000000"/>
                </a:solidFill>
                <a:effectLst/>
                <a:latin typeface=";"/>
              </a:rPr>
              <a:t>ele se refere é Hegesipo, que pertence à primeira geração sucessora dos </a:t>
            </a:r>
            <a:r>
              <a:rPr lang="pt-BR" sz="1800" b="0" i="0" spc="-10">
                <a:solidFill>
                  <a:srgbClr val="000000"/>
                </a:solidFill>
                <a:effectLst/>
                <a:latin typeface=";"/>
              </a:rPr>
              <a:t>apóstolos</a:t>
            </a:r>
            <a:r>
              <a:rPr lang="pt-BR" sz="1800" b="0" i="0" u="none" strike="noStrike" spc="-10" baseline="30000">
                <a:solidFill>
                  <a:srgbClr val="2288BB"/>
                </a:solidFill>
                <a:effectLst/>
                <a:latin typeface="Times New Roman" panose="02020603050405020304" pitchFamily="18" charset="0"/>
                <a:hlinkClick r:id="rId2"/>
              </a:rPr>
              <a:t>[5]</a:t>
            </a:r>
            <a:r>
              <a:rPr lang="pt-BR" sz="1800" b="0" i="0" spc="-10">
                <a:solidFill>
                  <a:srgbClr val="000000"/>
                </a:solidFill>
                <a:effectLst/>
                <a:latin typeface=";"/>
              </a:rPr>
              <a:t> e que no livro V de suas </a:t>
            </a:r>
            <a:r>
              <a:rPr lang="pt-BR" sz="1800" b="0" i="1" spc="-10">
                <a:solidFill>
                  <a:srgbClr val="000000"/>
                </a:solidFill>
                <a:effectLst/>
                <a:latin typeface=";"/>
              </a:rPr>
              <a:t>Memórias </a:t>
            </a:r>
            <a:r>
              <a:rPr lang="pt-BR" sz="1800" b="0" i="0" spc="-10">
                <a:solidFill>
                  <a:srgbClr val="000000"/>
                </a:solidFill>
                <a:effectLst/>
                <a:latin typeface=";"/>
              </a:rPr>
              <a:t>diz assim:</a:t>
            </a:r>
            <a:endParaRPr lang="pt-BR" sz="1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pt-BR" sz="1800" b="1" i="0">
                <a:solidFill>
                  <a:srgbClr val="000000"/>
                </a:solidFill>
                <a:effectLst/>
                <a:latin typeface=";"/>
              </a:rPr>
              <a:t>4. </a:t>
            </a:r>
            <a:r>
              <a:rPr lang="pt-BR" sz="1800" b="0" i="0">
                <a:solidFill>
                  <a:srgbClr val="000000"/>
                </a:solidFill>
                <a:effectLst/>
                <a:latin typeface=";"/>
              </a:rPr>
              <a:t>"Sucessor</a:t>
            </a:r>
            <a:r>
              <a:rPr lang="pt-BR" sz="1800" b="0" i="0" u="none" strike="noStrike" spc="-15" baseline="30000">
                <a:solidFill>
                  <a:srgbClr val="2288BB"/>
                </a:solidFill>
                <a:effectLst/>
                <a:latin typeface="Times New Roman" panose="02020603050405020304" pitchFamily="18" charset="0"/>
                <a:hlinkClick r:id="rId2"/>
              </a:rPr>
              <a:t>[6]</a:t>
            </a:r>
            <a:r>
              <a:rPr lang="pt-BR" sz="1800" b="0" i="0">
                <a:solidFill>
                  <a:srgbClr val="000000"/>
                </a:solidFill>
                <a:effectLst/>
                <a:latin typeface=";"/>
              </a:rPr>
              <a:t> na direção da Igreja é, junto com os apóstolos, Tiago, o irmão do Senhor. Todos dão-lhe o sobrenome de "Justo", desde os tempos do Senhor até os nossos, pois eram muitos os que se chamavam Tiago.</a:t>
            </a:r>
            <a:endParaRPr lang="pt-BR" sz="1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pt-BR" sz="1800" b="1" i="0">
                <a:solidFill>
                  <a:srgbClr val="000000"/>
                </a:solidFill>
                <a:effectLst/>
                <a:latin typeface=";"/>
              </a:rPr>
              <a:t>5. </a:t>
            </a:r>
            <a:r>
              <a:rPr lang="pt-BR" sz="1800" b="0" i="0">
                <a:solidFill>
                  <a:srgbClr val="000000"/>
                </a:solidFill>
                <a:effectLst/>
                <a:latin typeface=";"/>
              </a:rPr>
              <a:t>Mas somente este foi santo desde o ventre de sua mãe. Não bebeu vinho nem bebida fermentada, não comeu carne; sobre sua cabeça não passou </a:t>
            </a:r>
            <a:r>
              <a:rPr lang="pt-BR" sz="1800" b="0" i="0" spc="-5">
                <a:solidFill>
                  <a:srgbClr val="000000"/>
                </a:solidFill>
                <a:effectLst/>
                <a:latin typeface=";"/>
              </a:rPr>
              <a:t>tesoura nem navalha e tampouco ungiu-se com azeite nem usou do banho.</a:t>
            </a:r>
            <a:endParaRPr lang="pt-BR" sz="1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pt-BR" sz="1800" b="1" i="0">
                <a:solidFill>
                  <a:srgbClr val="000000"/>
                </a:solidFill>
                <a:effectLst/>
                <a:latin typeface=";"/>
              </a:rPr>
              <a:t>6. </a:t>
            </a:r>
            <a:r>
              <a:rPr lang="pt-BR" sz="1800" b="0" i="0">
                <a:solidFill>
                  <a:srgbClr val="000000"/>
                </a:solidFill>
                <a:effectLst/>
                <a:latin typeface=";"/>
              </a:rPr>
              <a:t>Somente a ele era permitido entrar no santuário, pois não vestia lã, mas linho. E somente ele penetrava no templo, e ali se encontrava ajoelhado e </a:t>
            </a:r>
            <a:r>
              <a:rPr lang="pt-BR" sz="1800" b="0" i="0" spc="-20">
                <a:solidFill>
                  <a:srgbClr val="000000"/>
                </a:solidFill>
                <a:effectLst/>
                <a:latin typeface=";"/>
              </a:rPr>
              <a:t>pedindo perdão por seu povo, tanto que seus joelhos ficaram calejados como </a:t>
            </a:r>
            <a:r>
              <a:rPr lang="pt-BR" sz="1800" b="0" i="0" spc="-5">
                <a:solidFill>
                  <a:srgbClr val="000000"/>
                </a:solidFill>
                <a:effectLst/>
                <a:latin typeface=";"/>
              </a:rPr>
              <a:t>os de um camelo, por estar sempre de joelhos adorando a Deus e pedindo </a:t>
            </a:r>
            <a:r>
              <a:rPr lang="pt-BR" sz="1800" b="0" i="0">
                <a:solidFill>
                  <a:srgbClr val="000000"/>
                </a:solidFill>
                <a:effectLst/>
                <a:latin typeface=";"/>
              </a:rPr>
              <a:t>perdão para o povo.</a:t>
            </a:r>
            <a:endParaRPr lang="pt-BR" sz="1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pt-BR" sz="1800" b="1" i="0">
                <a:solidFill>
                  <a:srgbClr val="000000"/>
                </a:solidFill>
                <a:effectLst/>
                <a:latin typeface=";"/>
              </a:rPr>
              <a:t>7. </a:t>
            </a:r>
            <a:r>
              <a:rPr lang="pt-BR" sz="1800" b="0" i="0">
                <a:solidFill>
                  <a:srgbClr val="000000"/>
                </a:solidFill>
                <a:effectLst/>
                <a:latin typeface=";"/>
              </a:rPr>
              <a:t>Por sua eminente retidão era chamado "o Justo" e "Oblías", que em grego quer dizer proteção do povo e justiça, como declaram os profetas acer­ca dele.</a:t>
            </a:r>
            <a:endParaRPr lang="pt-BR" sz="1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74259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C8D8B931-B2FC-E54F-A6EF-E413CE69A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28802"/>
            <a:ext cx="9603275" cy="392909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t-BR" sz="1800" b="1" i="0" dirty="0" smtClean="0">
                <a:effectLst/>
                <a:latin typeface=";"/>
              </a:rPr>
              <a:t> </a:t>
            </a:r>
            <a:r>
              <a:rPr lang="pt-BR" sz="1800" b="0" i="0" dirty="0" smtClean="0">
                <a:effectLst/>
                <a:latin typeface=";"/>
              </a:rPr>
              <a:t>Assim </a:t>
            </a:r>
            <a:r>
              <a:rPr lang="pt-BR" sz="1800" b="0" i="0" dirty="0">
                <a:effectLst/>
                <a:latin typeface=";"/>
              </a:rPr>
              <a:t>pois, alguns das sete seitas que há no povo e que eu descrevi </a:t>
            </a:r>
            <a:r>
              <a:rPr lang="pt-BR" sz="1800" b="0" i="0" spc="-20" dirty="0">
                <a:effectLst/>
                <a:latin typeface=";"/>
              </a:rPr>
              <a:t>anteriormente (nas </a:t>
            </a:r>
            <a:r>
              <a:rPr lang="pt-BR" sz="1800" b="0" i="1" spc="-20" dirty="0">
                <a:effectLst/>
                <a:latin typeface=";"/>
              </a:rPr>
              <a:t>Memórias) </a:t>
            </a:r>
            <a:r>
              <a:rPr lang="pt-BR" sz="1800" b="0" i="0" spc="-20" dirty="0">
                <a:effectLst/>
                <a:latin typeface=";"/>
              </a:rPr>
              <a:t>tentavam informar-se com ele quem era porta </a:t>
            </a:r>
            <a:r>
              <a:rPr lang="pt-BR" sz="1800" b="0" i="0" dirty="0">
                <a:effectLst/>
                <a:latin typeface=";"/>
              </a:rPr>
              <a:t>de Jesus, e ele respondia que este era o Salvador.</a:t>
            </a:r>
            <a:endParaRPr lang="pt-BR" sz="1800" b="0" i="0" dirty="0"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effectLst/>
                <a:latin typeface=";"/>
              </a:rPr>
              <a:t>9. </a:t>
            </a:r>
            <a:r>
              <a:rPr lang="pt-BR" sz="1800" b="0" i="0" dirty="0">
                <a:effectLst/>
                <a:latin typeface=";"/>
              </a:rPr>
              <a:t>Alguns creram que Jesus era o Cristo. Mas as seitas mencionadas anteriormente não creram nem na ressurreição nem em que venha a dar a </a:t>
            </a:r>
            <a:r>
              <a:rPr lang="pt-BR" sz="1800" b="0" i="0" spc="-10" dirty="0">
                <a:effectLst/>
                <a:latin typeface=";"/>
              </a:rPr>
              <a:t>cada um segundo suas obras</a:t>
            </a:r>
            <a:r>
              <a:rPr lang="pt-BR" sz="1800" b="0" i="0" u="none" strike="noStrike" spc="-10" baseline="30000" dirty="0">
                <a:effectLst/>
                <a:latin typeface="Times New Roman" panose="02020603050405020304" pitchFamily="18" charset="0"/>
                <a:hlinkClick r:id="rId2"/>
              </a:rPr>
              <a:t>[7]</a:t>
            </a:r>
            <a:r>
              <a:rPr lang="pt-BR" sz="1800" b="0" i="0" spc="-10" dirty="0">
                <a:effectLst/>
                <a:latin typeface=";"/>
              </a:rPr>
              <a:t>. Mas os que creram, creram por Tiago.</a:t>
            </a:r>
            <a:endParaRPr lang="pt-BR" sz="1800" b="0" i="0" dirty="0"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effectLst/>
                <a:latin typeface=";"/>
              </a:rPr>
              <a:t>10. </a:t>
            </a:r>
            <a:r>
              <a:rPr lang="pt-BR" sz="1800" b="0" i="0" dirty="0">
                <a:effectLst/>
                <a:latin typeface=";"/>
              </a:rPr>
              <a:t>Sendo pois, muitos os que creram, inclusive entre as autoridades</a:t>
            </a:r>
            <a:r>
              <a:rPr lang="pt-BR" sz="1800" b="0" i="0" u="none" strike="noStrike" spc="-35" baseline="30000" dirty="0">
                <a:effectLst/>
                <a:latin typeface="Times New Roman" panose="02020603050405020304" pitchFamily="18" charset="0"/>
                <a:hlinkClick r:id="rId2"/>
              </a:rPr>
              <a:t>[8]</a:t>
            </a:r>
            <a:r>
              <a:rPr lang="pt-BR" sz="1800" b="0" i="0" dirty="0">
                <a:effectLst/>
                <a:latin typeface=";"/>
              </a:rPr>
              <a:t>, os judeus, escribas e fariseus se alvoroçaram dizendo: todo o povo corre perigo ao </a:t>
            </a:r>
            <a:r>
              <a:rPr lang="pt-BR" sz="1800" b="0" i="0" spc="-10" dirty="0">
                <a:effectLst/>
                <a:latin typeface=";"/>
              </a:rPr>
              <a:t>esperar o Cristo em Jesus. Reuniram-se pois ante Tiago e disseram: Nós te </a:t>
            </a:r>
            <a:r>
              <a:rPr lang="pt-BR" sz="1800" b="0" i="0" spc="-5" dirty="0">
                <a:effectLst/>
                <a:latin typeface=";"/>
              </a:rPr>
              <a:t>pedimos: retém ao povo, que está em erro a respeito de Jesus, como se ele </a:t>
            </a:r>
            <a:r>
              <a:rPr lang="pt-BR" sz="1800" b="0" i="0" dirty="0">
                <a:effectLst/>
                <a:latin typeface=";"/>
              </a:rPr>
              <a:t>fosse o Cristo. </a:t>
            </a:r>
            <a:r>
              <a:rPr lang="pt-BR" sz="1800" b="0" i="0" dirty="0" smtClean="0">
                <a:effectLst/>
                <a:latin typeface=";"/>
              </a:rPr>
              <a:t>Pedimos-te </a:t>
            </a:r>
            <a:r>
              <a:rPr lang="pt-BR" sz="1800" b="0" i="0" dirty="0">
                <a:effectLst/>
                <a:latin typeface=";"/>
              </a:rPr>
              <a:t>que convenças a respeito de Jesus todos os que vierem para o dia da Páscoa, porque a ti todos obedecem. Efetivamente, </a:t>
            </a:r>
            <a:r>
              <a:rPr lang="pt-BR" sz="1800" b="0" i="0" spc="-5" dirty="0">
                <a:effectLst/>
                <a:latin typeface=";"/>
              </a:rPr>
              <a:t>nós e todo o povo damos testemunho de ti, de que és justo e não te deixas </a:t>
            </a:r>
            <a:r>
              <a:rPr lang="pt-BR" sz="1800" b="0" i="0" dirty="0">
                <a:effectLst/>
                <a:latin typeface=";"/>
              </a:rPr>
              <a:t>levar pelas pessoas.</a:t>
            </a:r>
            <a:endParaRPr lang="pt-BR" sz="1800" b="0" i="0" dirty="0"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effectLst/>
                <a:latin typeface=";"/>
              </a:rPr>
              <a:t>12. </a:t>
            </a:r>
            <a:r>
              <a:rPr lang="pt-BR" sz="1800" b="0" i="0" dirty="0">
                <a:effectLst/>
                <a:latin typeface=";"/>
              </a:rPr>
              <a:t>E assim os mencionados escribas e fariseus puseram Tiago em pé sobre o pináculo do templo e disseram-lhe aos gritos: "O tu, o justo!, a quem todos devemos obedecer, posto que o povo anda extraviado atrás de Jesus o crucificado, diga-nos quem é a porta de Jesus."</a:t>
            </a:r>
            <a:endParaRPr lang="pt-BR" sz="1800" b="0" i="0" dirty="0"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effectLst/>
                <a:latin typeface=";"/>
              </a:rPr>
              <a:t>13. </a:t>
            </a:r>
            <a:r>
              <a:rPr lang="pt-BR" sz="1800" b="0" i="0" dirty="0">
                <a:effectLst/>
                <a:latin typeface=";"/>
              </a:rPr>
              <a:t>E ele respondeu com grande voz: "Por que me perguntam sobre o Filho do homem? Ele também está sentado no céu à direita do grande poder e há de vir sobre as nuvens do céu</a:t>
            </a:r>
            <a:r>
              <a:rPr lang="pt-BR" sz="1800" b="0" i="0" u="none" strike="noStrike" baseline="30000" dirty="0">
                <a:effectLst/>
                <a:latin typeface="Times New Roman" panose="02020603050405020304" pitchFamily="18" charset="0"/>
                <a:hlinkClick r:id="rId2"/>
              </a:rPr>
              <a:t>[9]</a:t>
            </a:r>
            <a:r>
              <a:rPr lang="pt-BR" sz="1800" b="0" i="0" dirty="0">
                <a:effectLst/>
                <a:latin typeface=";"/>
              </a:rPr>
              <a:t>."</a:t>
            </a:r>
            <a:endParaRPr lang="pt-BR" sz="1800" b="0" i="0" dirty="0">
              <a:effectLst/>
              <a:latin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166827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AFD77918-ACC0-314F-9A92-1DB1CB6CA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14. 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E sendo muitos os que se convenceram completamente e ante o testemunho de Tiago, irromperam em louvores dizendo: "Hosana ao filho de Davi!". </a:t>
            </a:r>
            <a:r>
              <a:rPr lang="pt-BR" sz="1800" b="0" i="0" spc="-5" dirty="0">
                <a:solidFill>
                  <a:srgbClr val="000000"/>
                </a:solidFill>
                <a:effectLst/>
                <a:latin typeface=";"/>
              </a:rPr>
              <a:t>Então os mesmos escribas e fariseus novamente disseram uns aos outros: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"Fizemos mal em proporcionar tal testemunho a Jesus, mas subamos e lancemo-lo para baixo, para que tenham medo e não creiam nele."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15. 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E puseram-se a gritar dizendo: "Oh! Oh! Também o Justo extraviou-se!" E assim cumpriram a Escritura que se encontra em Isaías: </a:t>
            </a:r>
            <a:r>
              <a:rPr lang="pt-BR" sz="1800" b="0" i="1" dirty="0">
                <a:solidFill>
                  <a:srgbClr val="000000"/>
                </a:solidFill>
                <a:effectLst/>
                <a:latin typeface=";"/>
              </a:rPr>
              <a:t>Tiremos de nosso meio o justo, que nos é incômodo. Então comerão o fruto de suas obras.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16. 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Subiram pois e lançaram abaixo o Justo. E diziam uns aos outros: "Apedrejemos a Tiago o Justo!" E começaram a apedrejá-lo, porque ao </a:t>
            </a:r>
            <a:r>
              <a:rPr lang="pt-BR" sz="1800" b="0" i="0" spc="-5" dirty="0">
                <a:solidFill>
                  <a:srgbClr val="000000"/>
                </a:solidFill>
                <a:effectLst/>
                <a:latin typeface=";"/>
              </a:rPr>
              <a:t>cair não chegou a morrer. Mas ele, virando-se, ajoelhou-se e disse: "Eu te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peço Senhor, Deus Pai: Perdoa-os, porque não sabem o que fazem.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17. 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E quando estavam assim apedrejando-o, um sacerdote, um dos filhos de </a:t>
            </a:r>
            <a:r>
              <a:rPr lang="pt-BR" sz="1800" b="0" i="0" dirty="0" err="1">
                <a:solidFill>
                  <a:srgbClr val="000000"/>
                </a:solidFill>
                <a:effectLst/>
                <a:latin typeface=";"/>
              </a:rPr>
              <a:t>Recab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, filho dos </a:t>
            </a:r>
            <a:r>
              <a:rPr lang="pt-BR" sz="1800" b="0" i="0" dirty="0" err="1">
                <a:solidFill>
                  <a:srgbClr val="000000"/>
                </a:solidFill>
                <a:effectLst/>
                <a:latin typeface=";"/>
              </a:rPr>
              <a:t>Recabim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, dos quais o profeta Jeremias havia dado testemunho</a:t>
            </a:r>
            <a:r>
              <a:rPr lang="pt-BR" sz="1800" b="0" i="0" u="none" strike="noStrike" baseline="30000" dirty="0">
                <a:solidFill>
                  <a:srgbClr val="2288BB"/>
                </a:solidFill>
                <a:effectLst/>
                <a:latin typeface="Times New Roman" panose="02020603050405020304" pitchFamily="18" charset="0"/>
                <a:hlinkClick r:id="rId2"/>
              </a:rPr>
              <a:t>[10]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, gritava dizendo: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Parai, que estais fazendo? O Justo roga por vós!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309455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D4876400-C0BD-A24D-AB85-F6509E3E1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28802"/>
            <a:ext cx="9603275" cy="378621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18. 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E um deles, tecelão, agarrou o bastão com que batia os panos e deu com este na cabeça do Justo, e assim foi que sofreu o martírio. Enterra­ram-no naquele lugar, junto ao templo, e ainda se conserva sua coluna </a:t>
            </a:r>
            <a:r>
              <a:rPr lang="pt-BR" sz="1800" b="0" i="0" spc="-5" dirty="0">
                <a:solidFill>
                  <a:srgbClr val="000000"/>
                </a:solidFill>
                <a:effectLst/>
                <a:latin typeface=";"/>
              </a:rPr>
              <a:t>naquele lugar ao lado do templo. Tiago era já um testemunho veraz para judeus e para gregos de que Jesus é o Cristo. E em seguida </a:t>
            </a:r>
            <a:r>
              <a:rPr lang="pt-BR" sz="1800" b="0" i="0" spc="-5" dirty="0" err="1">
                <a:solidFill>
                  <a:srgbClr val="000000"/>
                </a:solidFill>
                <a:effectLst/>
                <a:latin typeface=";"/>
              </a:rPr>
              <a:t>Vespasiano</a:t>
            </a:r>
            <a:r>
              <a:rPr lang="pt-BR" sz="1800" b="0" i="0" spc="-5" dirty="0">
                <a:solidFill>
                  <a:srgbClr val="000000"/>
                </a:solidFill>
                <a:effectLst/>
                <a:latin typeface=";"/>
              </a:rPr>
              <a:t> os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sitiou</a:t>
            </a:r>
            <a:r>
              <a:rPr lang="pt-BR" sz="1800" b="0" i="0" u="none" strike="noStrike" baseline="30000" dirty="0">
                <a:solidFill>
                  <a:srgbClr val="2288BB"/>
                </a:solidFill>
                <a:effectLst/>
                <a:latin typeface="Times New Roman" panose="02020603050405020304" pitchFamily="18" charset="0"/>
                <a:hlinkClick r:id="rId2"/>
              </a:rPr>
              <a:t>[11]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."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19.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 </a:t>
            </a:r>
            <a:r>
              <a:rPr lang="pt-BR" sz="1800" b="0" i="0" spc="-5" dirty="0">
                <a:solidFill>
                  <a:srgbClr val="000000"/>
                </a:solidFill>
                <a:effectLst/>
                <a:latin typeface=";"/>
              </a:rPr>
              <a:t>Isto é o que </a:t>
            </a:r>
            <a:r>
              <a:rPr lang="pt-BR" sz="1800" b="0" i="0" spc="-5" dirty="0" err="1">
                <a:solidFill>
                  <a:srgbClr val="000000"/>
                </a:solidFill>
                <a:effectLst/>
                <a:latin typeface=";"/>
              </a:rPr>
              <a:t>Hegesipo</a:t>
            </a:r>
            <a:r>
              <a:rPr lang="pt-BR" sz="1800" b="0" i="0" spc="-5" dirty="0">
                <a:solidFill>
                  <a:srgbClr val="000000"/>
                </a:solidFill>
                <a:effectLst/>
                <a:latin typeface=";"/>
              </a:rPr>
              <a:t> relata minuciosamente, concordando ao menos com Clemente. Tiago era um homem tão admirável e tanto havia-se espalhado </a:t>
            </a:r>
            <a:r>
              <a:rPr lang="pt-BR" sz="1800" b="0" i="0" spc="-10" dirty="0">
                <a:solidFill>
                  <a:srgbClr val="000000"/>
                </a:solidFill>
                <a:effectLst/>
                <a:latin typeface=";"/>
              </a:rPr>
              <a:t>entre todos a fama de sua retidão, que até os judeus sensatos pensavam que esta era a causa do assédio de Jerusalém, iniciado imediatamente depois de </a:t>
            </a:r>
            <a:r>
              <a:rPr lang="pt-BR" sz="1800" b="0" i="0" spc="-15" dirty="0">
                <a:solidFill>
                  <a:srgbClr val="000000"/>
                </a:solidFill>
                <a:effectLst/>
                <a:latin typeface=";"/>
              </a:rPr>
              <a:t>seu martírio, e que por nenhum outro motivo estavam eles sofrendo-o senão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pelo crime sacrílego cometido contra ele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0" i="0" dirty="0" smtClean="0">
                <a:solidFill>
                  <a:srgbClr val="000000"/>
                </a:solidFill>
                <a:effectLst/>
                <a:latin typeface=";"/>
              </a:rPr>
              <a:t>Na 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verdade, pelo menos </a:t>
            </a:r>
            <a:r>
              <a:rPr lang="pt-BR" sz="1800" b="0" i="0" dirty="0" err="1">
                <a:solidFill>
                  <a:srgbClr val="000000"/>
                </a:solidFill>
                <a:effectLst/>
                <a:latin typeface=";"/>
              </a:rPr>
              <a:t>Josefo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 não vacilou em atestar também isto por escrito com estas palavras: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"Isto sucedeu aos judeus como vingança por Tiago o Justo, irmão de Jesus, o chamado Cristo, porque exatamente os judeus o mataram, ainda que fosse um homem justíssimo</a:t>
            </a:r>
            <a:r>
              <a:rPr lang="pt-BR" sz="1800" b="0" i="0" u="none" strike="noStrike" baseline="30000" dirty="0">
                <a:solidFill>
                  <a:srgbClr val="2288BB"/>
                </a:solidFill>
                <a:effectLst/>
                <a:latin typeface="Times New Roman" panose="02020603050405020304" pitchFamily="18" charset="0"/>
                <a:hlinkClick r:id="rId2"/>
              </a:rPr>
              <a:t>[12]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."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867771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8AC0A8A-68A4-5B45-AE06-58A1419AC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28802"/>
            <a:ext cx="9603275" cy="378621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21.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 O mesmo autor descreve também a morte de Tiago no livro XX de suas </a:t>
            </a:r>
            <a:r>
              <a:rPr lang="pt-BR" sz="1800" b="0" i="1" dirty="0">
                <a:solidFill>
                  <a:srgbClr val="000000"/>
                </a:solidFill>
                <a:effectLst/>
                <a:latin typeface=";"/>
              </a:rPr>
              <a:t>Antigüidades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com estas palavras: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"Sabendo César da morte de Festo, enviou a Albino como governador da Judéia. Mas </a:t>
            </a:r>
            <a:r>
              <a:rPr lang="pt-BR" sz="1800" b="0" i="0" dirty="0" err="1">
                <a:solidFill>
                  <a:srgbClr val="000000"/>
                </a:solidFill>
                <a:effectLst/>
                <a:latin typeface=";"/>
              </a:rPr>
              <a:t>Ananos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 o Jovem, sobre quem já dissemos que havia recebido o sumo sacerdócio, tinha um caráter especialmente resoluto e atrevido e formava parte da seita dos </a:t>
            </a:r>
            <a:r>
              <a:rPr lang="pt-BR" sz="1800" b="0" i="0" dirty="0" err="1">
                <a:solidFill>
                  <a:srgbClr val="000000"/>
                </a:solidFill>
                <a:effectLst/>
                <a:latin typeface=";"/>
              </a:rPr>
              <a:t>Saduceus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, que nos juízos eram justamente os mais cruéis entre os judeus, como já demonstramos.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22. </a:t>
            </a:r>
            <a:r>
              <a:rPr lang="pt-BR" sz="1800" b="0" i="0" dirty="0" err="1">
                <a:solidFill>
                  <a:srgbClr val="000000"/>
                </a:solidFill>
                <a:effectLst/>
                <a:latin typeface=";"/>
              </a:rPr>
              <a:t>Ananos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 sendo pois assim, considerando oportuna a ocasião por haver </a:t>
            </a:r>
            <a:r>
              <a:rPr lang="pt-BR" sz="1800" b="0" i="0" spc="-10" dirty="0">
                <a:solidFill>
                  <a:srgbClr val="000000"/>
                </a:solidFill>
                <a:effectLst/>
                <a:latin typeface=";"/>
              </a:rPr>
              <a:t>morrido Festo e achar-se </a:t>
            </a:r>
            <a:r>
              <a:rPr lang="pt-BR" sz="1800" b="0" i="0" spc="-10" dirty="0" err="1">
                <a:solidFill>
                  <a:srgbClr val="000000"/>
                </a:solidFill>
                <a:effectLst/>
                <a:latin typeface=";"/>
              </a:rPr>
              <a:t>Albinus</a:t>
            </a:r>
            <a:r>
              <a:rPr lang="pt-BR" sz="1800" b="0" i="0" spc="-10" dirty="0">
                <a:solidFill>
                  <a:srgbClr val="000000"/>
                </a:solidFill>
                <a:effectLst/>
                <a:latin typeface=";"/>
              </a:rPr>
              <a:t> ainda a caminho, convocou a assembléia de juízes, e fazendo conduzir perante ela o irmão de Jesus, chamado Cristo </a:t>
            </a:r>
            <a:r>
              <a:rPr lang="pt-BR" sz="1800" b="0" i="0" spc="-15" dirty="0">
                <a:solidFill>
                  <a:srgbClr val="000000"/>
                </a:solidFill>
                <a:effectLst/>
                <a:latin typeface=";"/>
              </a:rPr>
              <a:t>- chamava-se Tiago - e alguns mais para acusá-los de violar a lei, entregou-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os para que fossem apedrejados.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23. 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Mas todos os cidadãos considerados os mais sensatos e mais fiéis </a:t>
            </a:r>
            <a:r>
              <a:rPr lang="pt-BR" sz="1800" b="0" i="0" spc="-15" dirty="0">
                <a:solidFill>
                  <a:srgbClr val="000000"/>
                </a:solidFill>
                <a:effectLst/>
                <a:latin typeface=";"/>
              </a:rPr>
              <a:t>observadores da lei levaram a mal esta sentença e enviaram uma delegação </a:t>
            </a:r>
            <a:r>
              <a:rPr lang="pt-BR" sz="1800" b="0" i="0" spc="-25" dirty="0">
                <a:solidFill>
                  <a:srgbClr val="000000"/>
                </a:solidFill>
                <a:effectLst/>
                <a:latin typeface=";"/>
              </a:rPr>
              <a:t>secreta ao rei</a:t>
            </a:r>
            <a:r>
              <a:rPr lang="pt-BR" sz="1800" b="0" i="0" u="none" strike="noStrike" spc="-25" baseline="30000" dirty="0">
                <a:solidFill>
                  <a:srgbClr val="2288BB"/>
                </a:solidFill>
                <a:effectLst/>
                <a:latin typeface="Times New Roman" panose="02020603050405020304" pitchFamily="18" charset="0"/>
                <a:hlinkClick r:id="rId2"/>
              </a:rPr>
              <a:t>[13]</a:t>
            </a:r>
            <a:r>
              <a:rPr lang="pt-BR" sz="1800" b="0" i="0" spc="-25" dirty="0">
                <a:solidFill>
                  <a:srgbClr val="000000"/>
                </a:solidFill>
                <a:effectLst/>
                <a:latin typeface=";"/>
              </a:rPr>
              <a:t> para pedir-lhe que escrevesse a </a:t>
            </a:r>
            <a:r>
              <a:rPr lang="pt-BR" sz="1800" b="0" i="0" spc="-25" dirty="0" err="1">
                <a:solidFill>
                  <a:srgbClr val="000000"/>
                </a:solidFill>
                <a:effectLst/>
                <a:latin typeface=";"/>
              </a:rPr>
              <a:t>Ananos</a:t>
            </a:r>
            <a:r>
              <a:rPr lang="pt-BR" sz="1800" b="0" i="0" spc="-25" dirty="0">
                <a:solidFill>
                  <a:srgbClr val="000000"/>
                </a:solidFill>
                <a:effectLst/>
                <a:latin typeface=";"/>
              </a:rPr>
              <a:t> para que não levasse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a cabo tal coisa, porque já desde o começo não agia com retidão. Alguns </a:t>
            </a:r>
            <a:r>
              <a:rPr lang="pt-BR" sz="1800" b="0" i="0" spc="-5" dirty="0">
                <a:solidFill>
                  <a:srgbClr val="000000"/>
                </a:solidFill>
                <a:effectLst/>
                <a:latin typeface=";"/>
              </a:rPr>
              <a:t>deles inclusive saíram ao encontro de </a:t>
            </a:r>
            <a:r>
              <a:rPr lang="pt-BR" sz="1800" b="0" i="0" spc="-5" dirty="0" err="1">
                <a:solidFill>
                  <a:srgbClr val="000000"/>
                </a:solidFill>
                <a:effectLst/>
                <a:latin typeface=";"/>
              </a:rPr>
              <a:t>Albinus</a:t>
            </a:r>
            <a:r>
              <a:rPr lang="pt-BR" sz="1800" b="0" i="0" spc="-5" dirty="0">
                <a:solidFill>
                  <a:srgbClr val="000000"/>
                </a:solidFill>
                <a:effectLst/>
                <a:latin typeface=";"/>
              </a:rPr>
              <a:t>, que viajava desde </a:t>
            </a:r>
            <a:r>
              <a:rPr lang="pt-BR" sz="1800" b="0" i="0" spc="-5" dirty="0" smtClean="0">
                <a:solidFill>
                  <a:srgbClr val="000000"/>
                </a:solidFill>
                <a:effectLst/>
                <a:latin typeface=";"/>
              </a:rPr>
              <a:t>Alexan</a:t>
            </a:r>
            <a:r>
              <a:rPr lang="pt-BR" sz="1800" b="0" i="0" dirty="0" smtClean="0">
                <a:solidFill>
                  <a:srgbClr val="000000"/>
                </a:solidFill>
                <a:effectLst/>
                <a:latin typeface=";"/>
              </a:rPr>
              <a:t>dria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, para informá-lo de que sem seu parecer não era permitido </a:t>
            </a:r>
            <a:r>
              <a:rPr lang="pt-BR" sz="1800" b="0" i="0" dirty="0" smtClean="0">
                <a:solidFill>
                  <a:srgbClr val="000000"/>
                </a:solidFill>
                <a:effectLst/>
                <a:latin typeface=";"/>
              </a:rPr>
              <a:t>a  </a:t>
            </a:r>
            <a:r>
              <a:rPr lang="pt-BR" sz="1800" b="0" i="0" dirty="0" err="1">
                <a:solidFill>
                  <a:srgbClr val="000000"/>
                </a:solidFill>
                <a:effectLst/>
                <a:latin typeface=";"/>
              </a:rPr>
              <a:t>Ananos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 convocar a assembléia.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996697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D7EF2386-2B71-C947-9082-D9B3BF0E8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699284"/>
          </a:xfrm>
        </p:spPr>
        <p:txBody>
          <a:bodyPr/>
          <a:lstStyle/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24. 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Persuadido </a:t>
            </a:r>
            <a:r>
              <a:rPr lang="pt-BR" sz="1800" b="0" i="0" dirty="0" err="1">
                <a:solidFill>
                  <a:srgbClr val="000000"/>
                </a:solidFill>
                <a:effectLst/>
                <a:latin typeface=";"/>
              </a:rPr>
              <a:t>Albinus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 com o que lhe disseram, escreveu irritado a </a:t>
            </a:r>
            <a:r>
              <a:rPr lang="pt-BR" sz="1800" b="0" i="0" dirty="0" err="1">
                <a:solidFill>
                  <a:srgbClr val="000000"/>
                </a:solidFill>
                <a:effectLst/>
                <a:latin typeface=";"/>
              </a:rPr>
              <a:t>Ananos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, </a:t>
            </a:r>
            <a:r>
              <a:rPr lang="pt-BR" sz="1800" b="0" i="0" spc="-20" dirty="0">
                <a:solidFill>
                  <a:srgbClr val="000000"/>
                </a:solidFill>
                <a:effectLst/>
                <a:latin typeface=";"/>
              </a:rPr>
              <a:t>ameaçando-o de pedir-lhe contas. E o rei </a:t>
            </a:r>
            <a:r>
              <a:rPr lang="pt-BR" sz="1800" b="0" i="0" spc="-20" dirty="0" err="1">
                <a:solidFill>
                  <a:srgbClr val="000000"/>
                </a:solidFill>
                <a:effectLst/>
                <a:latin typeface=";"/>
              </a:rPr>
              <a:t>Agripa</a:t>
            </a:r>
            <a:r>
              <a:rPr lang="pt-BR" sz="1800" b="0" i="0" spc="-20" dirty="0">
                <a:solidFill>
                  <a:srgbClr val="000000"/>
                </a:solidFill>
                <a:effectLst/>
                <a:latin typeface=";"/>
              </a:rPr>
              <a:t> destituiu-o por este motivo do sumo sacerdócio, que exercia há três meses, e instituiu a Jesus, o filho de </a:t>
            </a:r>
            <a:r>
              <a:rPr lang="pt-BR" sz="1800" b="0" i="0" dirty="0" err="1">
                <a:solidFill>
                  <a:srgbClr val="000000"/>
                </a:solidFill>
                <a:effectLst/>
                <a:latin typeface=";"/>
              </a:rPr>
              <a:t>Dameo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."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Esta é a história de Tiago, do qual se diz que é a primeira </a:t>
            </a:r>
            <a:r>
              <a:rPr lang="pt-BR" sz="1800" b="0" i="1" dirty="0">
                <a:solidFill>
                  <a:srgbClr val="000000"/>
                </a:solidFill>
                <a:effectLst/>
                <a:latin typeface=";"/>
              </a:rPr>
              <a:t>carta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das chamadas católicas.</a:t>
            </a:r>
            <a:endParaRPr lang="pt-BR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;"/>
              </a:rPr>
              <a:t>25.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 </a:t>
            </a:r>
            <a:r>
              <a:rPr lang="pt-BR" sz="1800" b="0" i="0" spc="-5" dirty="0">
                <a:solidFill>
                  <a:srgbClr val="000000"/>
                </a:solidFill>
                <a:effectLst/>
                <a:latin typeface=";"/>
              </a:rPr>
              <a:t>Mas deve-se saber que não é considerada autêntica. Dos antigos não são muitos os que a mencionam, assim como a chamada de Judas, que é tam­</a:t>
            </a:r>
            <a:r>
              <a:rPr lang="pt-BR" sz="1800" b="0" i="0" spc="-10" dirty="0">
                <a:solidFill>
                  <a:srgbClr val="000000"/>
                </a:solidFill>
                <a:effectLst/>
                <a:latin typeface=";"/>
              </a:rPr>
              <a:t>bém uma das sete chamadas católicas. Ainda assim, sabemos que também </a:t>
            </a:r>
            <a:r>
              <a:rPr lang="pt-BR" sz="1800" b="0" i="0" spc="-5" dirty="0">
                <a:solidFill>
                  <a:srgbClr val="000000"/>
                </a:solidFill>
                <a:effectLst/>
                <a:latin typeface=";"/>
              </a:rPr>
              <a:t>estas, junto com as restantes, são utilizadas publicamente na maioria das 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;"/>
              </a:rPr>
              <a:t>igrejas.</a:t>
            </a:r>
            <a:endParaRPr lang="pt-BR" sz="1800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133940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865D94E5-312C-B44B-BBF7-98D93C262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4506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3600" dirty="0" smtClean="0"/>
              <a:t>	O que aconteceu com a </a:t>
            </a:r>
            <a:r>
              <a:rPr lang="pt-BR" sz="3600" dirty="0" smtClean="0"/>
              <a:t>comunidade cristã de Jerusalém Após o martírio de </a:t>
            </a:r>
            <a:r>
              <a:rPr lang="pt-BR" sz="3600" dirty="0" smtClean="0"/>
              <a:t>Tiago?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xmlns="" val="1504924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36F5627-1CF3-8844-9F31-864B7AF80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Dúvidas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157D6F9-84D7-7544-85A9-4ECE610E8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/>
              <a:t> Quais os dois martírios anteriores ao de Tiago?</a:t>
            </a:r>
          </a:p>
          <a:p>
            <a:pPr marL="0" indent="0">
              <a:buNone/>
            </a:pPr>
            <a:r>
              <a:rPr lang="pt-BR"/>
              <a:t>      JESUS E Estevão? </a:t>
            </a:r>
          </a:p>
          <a:p>
            <a:pPr marL="0" indent="0">
              <a:buNone/>
            </a:pPr>
            <a:r>
              <a:rPr lang="pt-BR"/>
              <a:t>      e Tiago, maior.  Único apóstolo cuja morte está</a:t>
            </a:r>
          </a:p>
          <a:p>
            <a:pPr marL="0" indent="0">
              <a:buNone/>
            </a:pPr>
            <a:r>
              <a:rPr lang="pt-BR"/>
              <a:t>      relatada na Bíblia atos 12,2</a:t>
            </a: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xmlns="" id="{B045A128-4266-C64B-B296-758E8D27A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694" y="2071678"/>
            <a:ext cx="3943531" cy="343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227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eri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435</Words>
  <Application>Microsoft Office PowerPoint</Application>
  <PresentationFormat>Personalizar</PresentationFormat>
  <Paragraphs>59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Galeria</vt:lpstr>
      <vt:lpstr>Terceiro martírio  Tiago</vt:lpstr>
      <vt:lpstr>Tiago, irmão de Jesus </vt:lpstr>
      <vt:lpstr>Slide 3</vt:lpstr>
      <vt:lpstr>Slide 4</vt:lpstr>
      <vt:lpstr>TIAGO, LIDER DA COMUNIDADE DE JERUSALÉM </vt:lpstr>
      <vt:lpstr>Conhecido por sua piedade entre cristãos e entre os judeus</vt:lpstr>
      <vt:lpstr>Martírio 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Dúvidas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Terceiro martírio  Tiago</dc:title>
  <dc:creator>taciana.tas@gmail.com</dc:creator>
  <cp:lastModifiedBy>Jane</cp:lastModifiedBy>
  <cp:revision>15</cp:revision>
  <dcterms:created xsi:type="dcterms:W3CDTF">2021-09-29T00:10:46Z</dcterms:created>
  <dcterms:modified xsi:type="dcterms:W3CDTF">2021-09-29T22:23:52Z</dcterms:modified>
</cp:coreProperties>
</file>